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82" r:id="rId9"/>
    <p:sldId id="265" r:id="rId10"/>
    <p:sldId id="280" r:id="rId11"/>
    <p:sldId id="266" r:id="rId12"/>
    <p:sldId id="268" r:id="rId13"/>
    <p:sldId id="269" r:id="rId14"/>
    <p:sldId id="270" r:id="rId15"/>
    <p:sldId id="271" r:id="rId16"/>
    <p:sldId id="283" r:id="rId17"/>
    <p:sldId id="274" r:id="rId18"/>
    <p:sldId id="276" r:id="rId19"/>
    <p:sldId id="275" r:id="rId20"/>
    <p:sldId id="277" r:id="rId21"/>
    <p:sldId id="278" r:id="rId22"/>
    <p:sldId id="279" r:id="rId23"/>
    <p:sldId id="272" r:id="rId24"/>
    <p:sldId id="281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3"/>
    <p:restoredTop sz="94592"/>
  </p:normalViewPr>
  <p:slideViewPr>
    <p:cSldViewPr snapToGrid="0" snapToObjects="1">
      <p:cViewPr>
        <p:scale>
          <a:sx n="80" d="100"/>
          <a:sy n="80" d="100"/>
        </p:scale>
        <p:origin x="2592" y="1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248AE-4ED6-BD42-BC76-C9CA87350CDA}" type="datetimeFigureOut">
              <a:rPr lang="en-US" smtClean="0"/>
              <a:t>11/18/17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8140C-7B3E-794A-BB86-E1667F36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91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Formally Verifying Your Quantum </a:t>
            </a:r>
            <a:r>
              <a:rPr lang="en-US" b="1" dirty="0" smtClean="0"/>
              <a:t>Programs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Jersey Programming Languages and </a:t>
            </a:r>
            <a:r>
              <a:rPr lang="en-US" dirty="0" smtClean="0"/>
              <a:t>Systems Seminar 2017</a:t>
            </a:r>
          </a:p>
          <a:p>
            <a:r>
              <a:rPr lang="en-US" dirty="0" smtClean="0"/>
              <a:t>Robert Rand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24" y="3041333"/>
            <a:ext cx="2242110" cy="27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29702" y="2506131"/>
                <a:ext cx="4658839" cy="161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66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66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US" sz="6600" i="1">
                            <a:latin typeface="Cambria Math" charset="0"/>
                          </a:rPr>
                          <m:t>⊗</m:t>
                        </m:r>
                        <m:d>
                          <m:dPr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66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sz="6600" dirty="0" smtClean="0"/>
                  <a:t> </a:t>
                </a:r>
                <a:endParaRPr lang="en-US" sz="6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702" y="2506131"/>
                <a:ext cx="4658839" cy="16123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Multiple 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382739" y="2693972"/>
                <a:ext cx="846963" cy="123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739" y="2693972"/>
                <a:ext cx="846963" cy="12366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07566" y="2693971"/>
                <a:ext cx="846963" cy="1236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66" y="2693971"/>
                <a:ext cx="846963" cy="12366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30532" y="2517847"/>
                <a:ext cx="4520981" cy="161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6600" i="1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66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6600" i="1">
                                    <a:latin typeface="Cambria Math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  <m:r>
                          <a:rPr lang="en-US" sz="6600" i="1">
                            <a:latin typeface="Cambria Math" charset="0"/>
                          </a:rPr>
                          <m:t>⊗</m:t>
                        </m:r>
                        <m:d>
                          <m:dPr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66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66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6600" i="1">
                                    <a:latin typeface="Cambria Math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532" y="2517847"/>
                <a:ext cx="4520981" cy="16123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783216" y="2954697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216" y="2954697"/>
                <a:ext cx="59952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09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09570" y="2512907"/>
                <a:ext cx="1704056" cy="2374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66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6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sz="6600" i="1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en-US" sz="6600" dirty="0" smtClean="0"/>
                  <a:t> </a:t>
                </a:r>
                <a:endParaRPr lang="en-US" sz="6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70" y="2512907"/>
                <a:ext cx="1704056" cy="23744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019236" y="2512905"/>
                <a:ext cx="1704056" cy="2374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6600" i="1">
                            <a:solidFill>
                              <a:prstClr val="whit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66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0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en-US" sz="6600" dirty="0">
                    <a:solidFill>
                      <a:prstClr val="white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6" y="2512905"/>
                <a:ext cx="1704056" cy="23744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Multiple 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605283" y="2891055"/>
                <a:ext cx="1069845" cy="1618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3" y="2891055"/>
                <a:ext cx="1069845" cy="16181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117913" y="2891052"/>
                <a:ext cx="1069845" cy="1618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13" y="2891052"/>
                <a:ext cx="1069845" cy="16181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51956" y="3330787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56" y="3330787"/>
                <a:ext cx="59952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8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4" idx="1"/>
          </p:cNvCxnSpPr>
          <p:nvPr/>
        </p:nvCxnSpPr>
        <p:spPr>
          <a:xfrm flipH="1" flipV="1">
            <a:off x="2113280" y="2806484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072640" y="4487244"/>
            <a:ext cx="7985760" cy="15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05958" y="2671484"/>
            <a:ext cx="270000" cy="27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60958" y="4307244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140958" y="2941484"/>
            <a:ext cx="0" cy="1725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652639" y="2407357"/>
            <a:ext cx="1087120" cy="965997"/>
            <a:chOff x="7203440" y="880694"/>
            <a:chExt cx="1087120" cy="965997"/>
          </a:xfrm>
        </p:grpSpPr>
        <p:sp>
          <p:nvSpPr>
            <p:cNvPr id="29" name="TextBox 28"/>
            <p:cNvSpPr txBox="1"/>
            <p:nvPr/>
          </p:nvSpPr>
          <p:spPr>
            <a:xfrm>
              <a:off x="7203440" y="880694"/>
              <a:ext cx="1087120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/>
            </a:p>
          </p:txBody>
        </p:sp>
        <p:sp>
          <p:nvSpPr>
            <p:cNvPr id="30" name="Block Arc 29"/>
            <p:cNvSpPr>
              <a:spLocks/>
            </p:cNvSpPr>
            <p:nvPr/>
          </p:nvSpPr>
          <p:spPr>
            <a:xfrm>
              <a:off x="7335420" y="1219200"/>
              <a:ext cx="823160" cy="627491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747000" y="1062703"/>
              <a:ext cx="271780" cy="4651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34080" y="2390987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38" name="Straight Connector 37"/>
          <p:cNvCxnSpPr>
            <a:stCxn id="29" idx="1"/>
            <a:endCxn id="4" idx="3"/>
          </p:cNvCxnSpPr>
          <p:nvPr/>
        </p:nvCxnSpPr>
        <p:spPr>
          <a:xfrm flipH="1" flipV="1">
            <a:off x="4307840" y="2806486"/>
            <a:ext cx="3344799" cy="163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8739760" y="2814671"/>
            <a:ext cx="1318640" cy="7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9945785" y="2416733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85" y="2416733"/>
                <a:ext cx="1470343" cy="7017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9945784" y="4134066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84" y="4134066"/>
                <a:ext cx="1470343" cy="7017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9945784" y="2407357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84" y="2407357"/>
                <a:ext cx="1470343" cy="7017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9945783" y="4124690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83" y="4124690"/>
                <a:ext cx="1470343" cy="7017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7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5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4" grpId="0" animBg="1"/>
      <p:bldP spid="48" grpId="1"/>
      <p:bldP spid="48" grpId="2"/>
      <p:bldP spid="49" grpId="1"/>
      <p:bldP spid="49" grpId="2"/>
      <p:bldP spid="50" grpId="2"/>
      <p:bldP spid="5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Circuit := </a:t>
            </a:r>
            <a:b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| output p</a:t>
            </a:r>
            <a:b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| gate p2 ← g p1; C.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Core QWIRE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7430921" y="4492878"/>
            <a:ext cx="804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34948" y="4138935"/>
            <a:ext cx="692779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/>
              <a:t>g</a:t>
            </a:r>
            <a:endParaRPr lang="en-US" sz="4000" dirty="0"/>
          </a:p>
        </p:txBody>
      </p:sp>
      <p:cxnSp>
        <p:nvCxnSpPr>
          <p:cNvPr id="843" name="Straight Connector 842"/>
          <p:cNvCxnSpPr>
            <a:endCxn id="8" idx="3"/>
          </p:cNvCxnSpPr>
          <p:nvPr/>
        </p:nvCxnSpPr>
        <p:spPr>
          <a:xfrm flipH="1">
            <a:off x="8927727" y="4492878"/>
            <a:ext cx="10183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7" name="TextBox 846"/>
          <p:cNvSpPr txBox="1"/>
          <p:nvPr/>
        </p:nvSpPr>
        <p:spPr>
          <a:xfrm>
            <a:off x="7581904" y="4031213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p1</a:t>
            </a:r>
            <a:endParaRPr lang="en-US" sz="2400" dirty="0"/>
          </a:p>
        </p:txBody>
      </p:sp>
      <p:sp>
        <p:nvSpPr>
          <p:cNvPr id="848" name="TextBox 847"/>
          <p:cNvSpPr txBox="1"/>
          <p:nvPr/>
        </p:nvSpPr>
        <p:spPr>
          <a:xfrm>
            <a:off x="8986450" y="4025646"/>
            <a:ext cx="502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p2</a:t>
            </a:r>
            <a:endParaRPr lang="en-US" sz="2400" dirty="0"/>
          </a:p>
        </p:txBody>
      </p:sp>
      <p:sp>
        <p:nvSpPr>
          <p:cNvPr id="849" name="TextBox 848"/>
          <p:cNvSpPr txBox="1"/>
          <p:nvPr/>
        </p:nvSpPr>
        <p:spPr>
          <a:xfrm>
            <a:off x="9944860" y="4256478"/>
            <a:ext cx="1101163" cy="1116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smtClean="0"/>
              <a:t>C</a:t>
            </a:r>
            <a:endParaRPr lang="en-US" sz="4000" dirty="0"/>
          </a:p>
        </p:txBody>
      </p:sp>
      <p:cxnSp>
        <p:nvCxnSpPr>
          <p:cNvPr id="850" name="Straight Connector 849"/>
          <p:cNvCxnSpPr/>
          <p:nvPr/>
        </p:nvCxnSpPr>
        <p:spPr>
          <a:xfrm flipH="1">
            <a:off x="8926482" y="5110499"/>
            <a:ext cx="101837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1" name="Straight Connector 850"/>
          <p:cNvCxnSpPr/>
          <p:nvPr/>
        </p:nvCxnSpPr>
        <p:spPr>
          <a:xfrm flipH="1" flipV="1">
            <a:off x="7346736" y="3305960"/>
            <a:ext cx="1579746" cy="92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TextBox 853"/>
          <p:cNvSpPr txBox="1"/>
          <p:nvPr/>
        </p:nvSpPr>
        <p:spPr>
          <a:xfrm>
            <a:off x="8981994" y="3077486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8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47" grpId="0"/>
      <p:bldP spid="848" grpId="0"/>
      <p:bldP spid="849" grpId="0" animBg="1"/>
      <p:bldP spid="85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4" idx="1"/>
          </p:cNvCxnSpPr>
          <p:nvPr/>
        </p:nvCxnSpPr>
        <p:spPr>
          <a:xfrm flipH="1">
            <a:off x="5698374" y="1284457"/>
            <a:ext cx="8040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18780" y="2446225"/>
            <a:ext cx="5198446" cy="110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179230" y="1189775"/>
            <a:ext cx="175760" cy="1868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149937" y="2321671"/>
            <a:ext cx="234347" cy="2491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8267110" y="1376607"/>
            <a:ext cx="0" cy="1194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9251161" y="1007008"/>
            <a:ext cx="707677" cy="668440"/>
            <a:chOff x="7203440" y="880694"/>
            <a:chExt cx="1087120" cy="965997"/>
          </a:xfrm>
        </p:grpSpPr>
        <p:sp>
          <p:nvSpPr>
            <p:cNvPr id="29" name="TextBox 28"/>
            <p:cNvSpPr txBox="1"/>
            <p:nvPr/>
          </p:nvSpPr>
          <p:spPr>
            <a:xfrm>
              <a:off x="7203440" y="880694"/>
              <a:ext cx="1087120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/>
            </a:p>
          </p:txBody>
        </p:sp>
        <p:sp>
          <p:nvSpPr>
            <p:cNvPr id="30" name="Block Arc 29"/>
            <p:cNvSpPr>
              <a:spLocks/>
            </p:cNvSpPr>
            <p:nvPr/>
          </p:nvSpPr>
          <p:spPr>
            <a:xfrm>
              <a:off x="7335420" y="1219200"/>
              <a:ext cx="823160" cy="627491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747000" y="1062703"/>
              <a:ext cx="271780" cy="4651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6502401" y="930514"/>
            <a:ext cx="692779" cy="7078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/>
              <a:t>H</a:t>
            </a:r>
            <a:endParaRPr lang="en-US" sz="4000" dirty="0"/>
          </a:p>
        </p:txBody>
      </p:sp>
      <p:cxnSp>
        <p:nvCxnSpPr>
          <p:cNvPr id="38" name="Straight Connector 37"/>
          <p:cNvCxnSpPr>
            <a:stCxn id="29" idx="1"/>
            <a:endCxn id="4" idx="3"/>
          </p:cNvCxnSpPr>
          <p:nvPr/>
        </p:nvCxnSpPr>
        <p:spPr>
          <a:xfrm flipH="1" flipV="1">
            <a:off x="7195180" y="1284457"/>
            <a:ext cx="2055981" cy="100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958838" y="1288856"/>
            <a:ext cx="858388" cy="50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4794372" y="898994"/>
                <a:ext cx="957141" cy="485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72" y="898994"/>
                <a:ext cx="957141" cy="485576"/>
              </a:xfrm>
              <a:prstGeom prst="rect">
                <a:avLst/>
              </a:prstGeom>
              <a:blipFill rotWithShape="0">
                <a:blip r:embed="rId2"/>
                <a:stretch>
                  <a:fillRect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4794372" y="2010591"/>
                <a:ext cx="957141" cy="4855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372" y="2010591"/>
                <a:ext cx="957141" cy="485576"/>
              </a:xfrm>
              <a:prstGeom prst="rect">
                <a:avLst/>
              </a:prstGeom>
              <a:blipFill rotWithShape="0">
                <a:blip r:embed="rId3"/>
                <a:stretch>
                  <a:fillRect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32661" y="3269793"/>
            <a:ext cx="10131425" cy="3649133"/>
          </a:xfrm>
        </p:spPr>
        <p:txBody>
          <a:bodyPr>
            <a:normAutofit/>
          </a:bodyPr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gate 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p1 ← </a:t>
            </a: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init0; gate init0 </a:t>
            </a:r>
            <a:r>
              <a:rPr lang="en-US" sz="3200" dirty="0">
                <a:latin typeface="Lucida Console" charset="0"/>
                <a:ea typeface="Lucida Console" charset="0"/>
                <a:cs typeface="Lucida Console" charset="0"/>
              </a:rPr>
              <a:t>← </a:t>
            </a: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p2;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gate p1 ← H p1; 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gate (p1,p2) ← CNOT (p1,p2);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gate b ← </a:t>
            </a:r>
            <a:r>
              <a:rPr lang="en-US" sz="3200" dirty="0" err="1" smtClean="0">
                <a:latin typeface="Lucida Console" charset="0"/>
                <a:ea typeface="Lucida Console" charset="0"/>
                <a:cs typeface="Lucida Console" charset="0"/>
              </a:rPr>
              <a:t>meas</a:t>
            </a: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 p1;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Lucida Console" charset="0"/>
                <a:ea typeface="Lucida Console" charset="0"/>
                <a:cs typeface="Lucida Console" charset="0"/>
              </a:rPr>
              <a:t>output (b,p2)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QWIRE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>
            <a:off x="5064394" y="290945"/>
            <a:ext cx="417095" cy="430950"/>
          </a:xfrm>
          <a:prstGeom prst="downArrow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12943 0.0055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7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43 0.00556 L 0.24571 0.00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571 0.00787 L 0.35534 0.0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34 0.00556 L 0.45482 0.0083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 animBg="1"/>
      <p:bldP spid="28" grpId="2" animBg="1"/>
      <p:bldP spid="28" grpId="3" animBg="1"/>
      <p:bldP spid="28" grpId="4" animBg="1"/>
      <p:bldP spid="28" grpId="5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13120" y="957178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/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gate p1 ← init0; gate init0 ← p2;</a:t>
            </a:r>
          </a:p>
          <a:p>
            <a:pPr lvl="0" defTabSz="914400"/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gate p1 ← H p1; </a:t>
            </a:r>
          </a:p>
          <a:p>
            <a:pPr lvl="0" defTabSz="914400"/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gate (p1,p2) ← CNOT (p1,p2);</a:t>
            </a:r>
          </a:p>
          <a:p>
            <a:pPr lvl="0" defTabSz="914400"/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gate b ←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meas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p1;</a:t>
            </a:r>
          </a:p>
          <a:p>
            <a:pPr lvl="0" defTabSz="914400"/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output (b,p2)</a:t>
            </a:r>
          </a:p>
          <a:p>
            <a:pPr lvl="0" defTabSz="914400">
              <a:defRPr/>
            </a:pPr>
            <a:endParaRPr lang="en-US" sz="2000" dirty="0">
              <a:latin typeface="Lucida Console" charset="0"/>
              <a:ea typeface="Lucida Console" charset="0"/>
              <a:cs typeface="Lucida Console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486400" y="857436"/>
            <a:ext cx="284480" cy="1618827"/>
            <a:chOff x="5486400" y="1073573"/>
            <a:chExt cx="284480" cy="161882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5486400" y="1073573"/>
              <a:ext cx="2844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5486400" y="1073573"/>
              <a:ext cx="0" cy="16105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5486401" y="2679949"/>
              <a:ext cx="284479" cy="415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628640" y="1081874"/>
              <a:ext cx="0" cy="16105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flipH="1">
            <a:off x="10532746" y="865737"/>
            <a:ext cx="284480" cy="1618827"/>
            <a:chOff x="5486400" y="1073573"/>
            <a:chExt cx="284480" cy="161882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5486400" y="1073573"/>
              <a:ext cx="28448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486400" y="1073573"/>
              <a:ext cx="0" cy="16105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486401" y="2679949"/>
              <a:ext cx="284479" cy="415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628640" y="1081874"/>
              <a:ext cx="0" cy="1610526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543561" y="3467183"/>
                <a:ext cx="11181079" cy="18969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𝑚𝑒𝑎𝑠𝑢𝑟𝑒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3200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sz="32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3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sz="32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sz="32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sz="3200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3200" dirty="0"/>
                            <m:t>  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3200" b="0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sz="3200" b="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3200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mr-IN" sz="32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mr-IN" sz="32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⊗</m:t>
                              </m:r>
                              <m:d>
                                <m:dPr>
                                  <m:ctrlPr>
                                    <a:rPr lang="mr-IN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mr-IN" sz="3200" b="0" i="1" smtClean="0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r>
                  <a:rPr lang="en-US" sz="3200" b="0" dirty="0" smtClean="0"/>
                  <a:t/>
                </a:r>
                <a:br>
                  <a:rPr lang="en-US" sz="3200" b="0" dirty="0" smtClean="0"/>
                </a:br>
                <a:endParaRPr lang="en-US" sz="32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61" y="3467183"/>
                <a:ext cx="11181079" cy="18969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Denotation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9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 defTabSz="914400"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Cell level</a:t>
            </a:r>
          </a:p>
          <a:p>
            <a:pPr marL="742950" indent="-742950" defTabSz="914400"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Matrix level </a:t>
            </a:r>
          </a:p>
          <a:p>
            <a:pPr marL="742950" indent="-742950" defTabSz="914400"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600" dirty="0" smtClean="0">
                <a:latin typeface="Lucida Console" charset="0"/>
                <a:ea typeface="Lucida Console" charset="0"/>
                <a:cs typeface="Lucida Console" charset="0"/>
              </a:rPr>
              <a:t>Circuit level</a:t>
            </a:r>
          </a:p>
          <a:p>
            <a:pPr defTabSz="914400">
              <a:spcAft>
                <a:spcPts val="0"/>
              </a:spcAft>
              <a:buClrTx/>
              <a:buSzTx/>
            </a:pPr>
            <a:endParaRPr lang="en-US" sz="3600" dirty="0" smtClean="0"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Three levels of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48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4" idx="1"/>
          </p:cNvCxnSpPr>
          <p:nvPr/>
        </p:nvCxnSpPr>
        <p:spPr>
          <a:xfrm flipH="1" flipV="1">
            <a:off x="2113280" y="2806484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8929932" y="2408098"/>
            <a:ext cx="1087120" cy="965997"/>
            <a:chOff x="7203440" y="880694"/>
            <a:chExt cx="1087120" cy="965997"/>
          </a:xfrm>
        </p:grpSpPr>
        <p:sp>
          <p:nvSpPr>
            <p:cNvPr id="29" name="TextBox 28"/>
            <p:cNvSpPr txBox="1"/>
            <p:nvPr/>
          </p:nvSpPr>
          <p:spPr>
            <a:xfrm>
              <a:off x="7203440" y="880694"/>
              <a:ext cx="1087120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/>
            </a:p>
          </p:txBody>
        </p:sp>
        <p:sp>
          <p:nvSpPr>
            <p:cNvPr id="30" name="Block Arc 29"/>
            <p:cNvSpPr>
              <a:spLocks/>
            </p:cNvSpPr>
            <p:nvPr/>
          </p:nvSpPr>
          <p:spPr>
            <a:xfrm>
              <a:off x="7335420" y="1219200"/>
              <a:ext cx="823160" cy="627491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747000" y="1062703"/>
              <a:ext cx="271780" cy="4651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3434080" y="2390987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4307842" y="2821942"/>
            <a:ext cx="8972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1"/>
            <a:endCxn id="22" idx="3"/>
          </p:cNvCxnSpPr>
          <p:nvPr/>
        </p:nvCxnSpPr>
        <p:spPr>
          <a:xfrm flipH="1">
            <a:off x="8050593" y="2823597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176833" y="2413714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611412" y="4503204"/>
            <a:ext cx="0" cy="9585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0046825" y="2821942"/>
            <a:ext cx="770401" cy="72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5205126" y="1997760"/>
                <a:ext cx="1080000" cy="31606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1080000" rIns="90000" bIns="126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charset="0"/>
                            </a:rPr>
                            <m:t>𝑈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126" y="1997760"/>
                <a:ext cx="1080000" cy="3160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>
            <a:stCxn id="22" idx="1"/>
          </p:cNvCxnSpPr>
          <p:nvPr/>
        </p:nvCxnSpPr>
        <p:spPr>
          <a:xfrm flipH="1" flipV="1">
            <a:off x="6282337" y="2821942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285126" y="4483896"/>
            <a:ext cx="4326286" cy="246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8" idx="1"/>
          </p:cNvCxnSpPr>
          <p:nvPr/>
        </p:nvCxnSpPr>
        <p:spPr>
          <a:xfrm flipH="1" flipV="1">
            <a:off x="2113280" y="4527481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34080" y="4111984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307842" y="4542939"/>
            <a:ext cx="8972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Cell level:</a:t>
            </a:r>
          </a:p>
          <a:p>
            <a:r>
              <a:rPr lang="en-US" dirty="0" smtClean="0"/>
              <a:t>DEUTSCH’s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08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/>
      <p:bldP spid="47" grpId="0"/>
      <p:bldP spid="22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Cell level:</a:t>
            </a:r>
          </a:p>
          <a:p>
            <a:r>
              <a:rPr lang="en-US" dirty="0" smtClean="0"/>
              <a:t>DEUTSCH’s Algorithm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519069" y="776045"/>
            <a:ext cx="5831125" cy="1824916"/>
            <a:chOff x="5519069" y="776045"/>
            <a:chExt cx="5831125" cy="1824916"/>
          </a:xfrm>
        </p:grpSpPr>
        <p:cxnSp>
          <p:nvCxnSpPr>
            <p:cNvPr id="8" name="Straight Connector 7"/>
            <p:cNvCxnSpPr>
              <a:stCxn id="4" idx="1"/>
            </p:cNvCxnSpPr>
            <p:nvPr/>
          </p:nvCxnSpPr>
          <p:spPr>
            <a:xfrm flipH="1" flipV="1">
              <a:off x="6345680" y="1097693"/>
              <a:ext cx="687116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10222749" y="825201"/>
              <a:ext cx="635709" cy="564880"/>
              <a:chOff x="7203440" y="880694"/>
              <a:chExt cx="1087120" cy="965997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7203440" y="880694"/>
                <a:ext cx="108712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4800" dirty="0"/>
              </a:p>
            </p:txBody>
          </p:sp>
          <p:sp>
            <p:nvSpPr>
              <p:cNvPr id="30" name="Block Arc 29"/>
              <p:cNvSpPr>
                <a:spLocks/>
              </p:cNvSpPr>
              <p:nvPr/>
            </p:nvSpPr>
            <p:spPr>
              <a:xfrm>
                <a:off x="7335420" y="1219200"/>
                <a:ext cx="823160" cy="627491"/>
              </a:xfrm>
              <a:prstGeom prst="blockArc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rIns="90000"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 flipH="1">
                <a:off x="7747000" y="1062703"/>
                <a:ext cx="271780" cy="46515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7032796" y="805306"/>
              <a:ext cx="510943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H</a:t>
              </a:r>
              <a:endParaRPr lang="en-US" sz="3200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7543740" y="1057313"/>
              <a:ext cx="52469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9" idx="1"/>
              <a:endCxn id="22" idx="3"/>
            </p:cNvCxnSpPr>
            <p:nvPr/>
          </p:nvCxnSpPr>
          <p:spPr>
            <a:xfrm flipH="1">
              <a:off x="9732366" y="1068170"/>
              <a:ext cx="490383" cy="26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5530952" y="807651"/>
                  <a:ext cx="859804" cy="4103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24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0952" y="807651"/>
                  <a:ext cx="859804" cy="41034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691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5519069" y="1825948"/>
                  <a:ext cx="859804" cy="4103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mr-IN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mr-IN" sz="24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9069" y="1825948"/>
                  <a:ext cx="859804" cy="41034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0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9221423" y="776045"/>
              <a:ext cx="510943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H</a:t>
              </a:r>
              <a:endParaRPr lang="en-US" sz="32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1229841" y="2040455"/>
              <a:ext cx="0" cy="5605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10899691" y="1057313"/>
              <a:ext cx="450503" cy="425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8068440" y="797335"/>
                  <a:ext cx="631545" cy="140431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txBody>
                <a:bodyPr wrap="square" lIns="180000" tIns="342000" rIns="90000" bIns="522000" rtlCol="0" anchor="ctr" anchorCtr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8440" y="797335"/>
                  <a:ext cx="631545" cy="14043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Connector 44"/>
            <p:cNvCxnSpPr>
              <a:stCxn id="22" idx="1"/>
            </p:cNvCxnSpPr>
            <p:nvPr/>
          </p:nvCxnSpPr>
          <p:spPr>
            <a:xfrm flipH="1">
              <a:off x="8708690" y="1068433"/>
              <a:ext cx="51273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8699985" y="2029164"/>
              <a:ext cx="2529857" cy="14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7" idx="1"/>
            </p:cNvCxnSpPr>
            <p:nvPr/>
          </p:nvCxnSpPr>
          <p:spPr>
            <a:xfrm flipH="1" flipV="1">
              <a:off x="6318720" y="2104070"/>
              <a:ext cx="714076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7032796" y="1811683"/>
              <a:ext cx="510943" cy="5847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H</a:t>
              </a:r>
              <a:endParaRPr lang="en-US" sz="3200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7543740" y="2063690"/>
              <a:ext cx="524699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685801" y="3235236"/>
            <a:ext cx="110997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Definition </a:t>
            </a:r>
            <a:r>
              <a:rPr lang="en-US" sz="2800" dirty="0" err="1"/>
              <a:t>deutsch</a:t>
            </a:r>
            <a:r>
              <a:rPr lang="en-US" sz="2800" dirty="0"/>
              <a:t> (U_f : Unitary (Qubit ⊗ Qubit)) : Box One Bit := 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gate</a:t>
            </a:r>
            <a:r>
              <a:rPr lang="en-US" sz="2800" dirty="0"/>
              <a:t>_ x ← H ∙ </a:t>
            </a:r>
            <a:r>
              <a:rPr lang="en-US" sz="2800" dirty="0" smtClean="0"/>
              <a:t>init0; </a:t>
            </a:r>
          </a:p>
          <a:p>
            <a:r>
              <a:rPr lang="en-US" sz="2800" dirty="0" smtClean="0"/>
              <a:t>gate</a:t>
            </a:r>
            <a:r>
              <a:rPr lang="en-US" sz="2800" dirty="0"/>
              <a:t>_ y ← H ∙ </a:t>
            </a:r>
            <a:r>
              <a:rPr lang="en-US" sz="2800" dirty="0" smtClean="0"/>
              <a:t>init1;    </a:t>
            </a:r>
          </a:p>
          <a:p>
            <a:r>
              <a:rPr lang="en-US" sz="2800" dirty="0" smtClean="0"/>
              <a:t>gate</a:t>
            </a:r>
            <a:r>
              <a:rPr lang="en-US" sz="2800" dirty="0"/>
              <a:t>_ (</a:t>
            </a:r>
            <a:r>
              <a:rPr lang="en-US" sz="2800" dirty="0" err="1"/>
              <a:t>x,y</a:t>
            </a:r>
            <a:r>
              <a:rPr lang="en-US" sz="2800" dirty="0"/>
              <a:t>) ← U_f </a:t>
            </a:r>
            <a:r>
              <a:rPr lang="en-US" sz="2800" dirty="0" smtClean="0"/>
              <a:t>(</a:t>
            </a:r>
            <a:r>
              <a:rPr lang="en-US" sz="2800" dirty="0" err="1"/>
              <a:t>x,y</a:t>
            </a:r>
            <a:r>
              <a:rPr lang="en-US" sz="2800" dirty="0"/>
              <a:t>);    </a:t>
            </a:r>
            <a:endParaRPr lang="en-US" sz="2800" dirty="0" smtClean="0"/>
          </a:p>
          <a:p>
            <a:r>
              <a:rPr lang="en-US" sz="2800" dirty="0" smtClean="0"/>
              <a:t>gate</a:t>
            </a:r>
            <a:r>
              <a:rPr lang="en-US" sz="2800" dirty="0"/>
              <a:t>_ () ← discard ∙ </a:t>
            </a:r>
            <a:r>
              <a:rPr lang="en-US" sz="2800" dirty="0" err="1"/>
              <a:t>meas</a:t>
            </a:r>
            <a:r>
              <a:rPr lang="en-US" sz="2800" dirty="0"/>
              <a:t> y;    </a:t>
            </a:r>
            <a:endParaRPr lang="en-US" sz="2800" dirty="0" smtClean="0"/>
          </a:p>
          <a:p>
            <a:r>
              <a:rPr lang="en-US" sz="2800" dirty="0" smtClean="0"/>
              <a:t>gate</a:t>
            </a:r>
            <a:r>
              <a:rPr lang="en-US" sz="2800" dirty="0"/>
              <a:t>_ x ← </a:t>
            </a:r>
            <a:r>
              <a:rPr lang="en-US" sz="2800" dirty="0" err="1"/>
              <a:t>meas</a:t>
            </a:r>
            <a:r>
              <a:rPr lang="en-US" sz="2800" dirty="0"/>
              <a:t> ∙ H </a:t>
            </a:r>
            <a:r>
              <a:rPr lang="en-US" sz="2800" dirty="0" smtClean="0"/>
              <a:t>x</a:t>
            </a:r>
            <a:r>
              <a:rPr lang="en-US" sz="2800" dirty="0"/>
              <a:t>;     </a:t>
            </a:r>
            <a:endParaRPr lang="en-US" sz="2800" dirty="0" smtClean="0"/>
          </a:p>
          <a:p>
            <a:r>
              <a:rPr lang="en-US" sz="2800" dirty="0" smtClean="0"/>
              <a:t>output </a:t>
            </a:r>
            <a:r>
              <a:rPr lang="en-US" sz="2800" dirty="0"/>
              <a:t>x.</a:t>
            </a:r>
          </a:p>
        </p:txBody>
      </p:sp>
    </p:spTree>
    <p:extLst>
      <p:ext uri="{BB962C8B-B14F-4D97-AF65-F5344CB8AC3E}">
        <p14:creationId xmlns:p14="http://schemas.microsoft.com/office/powerpoint/2010/main" val="52450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685801" y="1747212"/>
                <a:ext cx="11059159" cy="4921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Lemma deutsch_constant : forall U_f</a:t>
                </a:r>
                <a:r>
                  <a:rPr lang="en-US" sz="2800" dirty="0"/>
                  <a:t>, constant </a:t>
                </a:r>
                <a:r>
                  <a:rPr lang="en-US" sz="2800" dirty="0" smtClean="0"/>
                  <a:t>U_f </a:t>
                </a:r>
                <a:r>
                  <a:rPr lang="en-US" sz="2800" dirty="0"/>
                  <a:t>-&gt;  </a:t>
                </a:r>
                <a:endParaRPr lang="en-US" sz="2800" dirty="0" smtClean="0"/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                                                ⟦</a:t>
                </a:r>
                <a:r>
                  <a:rPr lang="en-US" sz="2800" dirty="0" err="1"/>
                  <a:t>deutsch</a:t>
                </a:r>
                <a:r>
                  <a:rPr lang="en-US" sz="2800" dirty="0"/>
                  <a:t> </a:t>
                </a:r>
                <a:r>
                  <a:rPr lang="en-US" sz="2800" dirty="0" smtClean="0"/>
                  <a:t>U_f⟧ ()  </a:t>
                </a: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sz="28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28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 smtClean="0"/>
                  <a:t>.</a:t>
                </a:r>
              </a:p>
              <a:p>
                <a:r>
                  <a:rPr lang="en-US" sz="2800" dirty="0" smtClean="0"/>
                  <a:t>Proof</a:t>
                </a:r>
                <a:r>
                  <a:rPr lang="en-US" sz="2800" dirty="0"/>
                  <a:t>.  </a:t>
                </a:r>
                <a:endParaRPr lang="en-US" sz="2800" dirty="0" smtClean="0"/>
              </a:p>
              <a:p>
                <a:r>
                  <a:rPr lang="en-US" sz="2800" dirty="0" smtClean="0"/>
                  <a:t>intros U_f </a:t>
                </a:r>
                <a:r>
                  <a:rPr lang="en-US" sz="2800" dirty="0" err="1"/>
                  <a:t>c</a:t>
                </a:r>
                <a:r>
                  <a:rPr lang="en-US" sz="2800" dirty="0" err="1" smtClean="0"/>
                  <a:t>on_f</a:t>
                </a:r>
                <a:r>
                  <a:rPr lang="en-US" sz="2800" dirty="0" smtClean="0"/>
                  <a:t>.  </a:t>
                </a:r>
              </a:p>
              <a:p>
                <a:r>
                  <a:rPr lang="en-US" sz="2800" dirty="0" err="1" smtClean="0"/>
                  <a:t>autounfold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with </a:t>
                </a:r>
                <a:r>
                  <a:rPr lang="en-US" sz="2800" dirty="0" err="1"/>
                  <a:t>denotation_db</a:t>
                </a:r>
                <a:r>
                  <a:rPr lang="en-US" sz="2800" dirty="0"/>
                  <a:t>. </a:t>
                </a:r>
                <a:endParaRPr lang="en-US" sz="2800" dirty="0" smtClean="0"/>
              </a:p>
              <a:p>
                <a:r>
                  <a:rPr lang="en-US" sz="2800" dirty="0" err="1"/>
                  <a:t>autorewrite</a:t>
                </a:r>
                <a:r>
                  <a:rPr lang="en-US" sz="2800" dirty="0"/>
                  <a:t> with </a:t>
                </a:r>
                <a:r>
                  <a:rPr lang="en-US" sz="2800" dirty="0" err="1" smtClean="0"/>
                  <a:t>matrix_db</a:t>
                </a:r>
                <a:r>
                  <a:rPr lang="en-US" sz="2800" dirty="0" smtClean="0"/>
                  <a:t>.</a:t>
                </a:r>
              </a:p>
              <a:p>
                <a:r>
                  <a:rPr lang="en-US" sz="2800" dirty="0"/>
                  <a:t>destruct </a:t>
                </a:r>
                <a:r>
                  <a:rPr lang="en-US" sz="2800" dirty="0" err="1"/>
                  <a:t>con_f</a:t>
                </a:r>
                <a:r>
                  <a:rPr lang="en-US" sz="2800" dirty="0"/>
                  <a:t>; rewrite </a:t>
                </a:r>
                <a:r>
                  <a:rPr lang="en-US" sz="2800" dirty="0" err="1"/>
                  <a:t>con_f</a:t>
                </a:r>
                <a:r>
                  <a:rPr lang="en-US" sz="2800" dirty="0"/>
                  <a:t>; clear. </a:t>
                </a:r>
                <a:endParaRPr lang="en-US" sz="2800" dirty="0" smtClean="0"/>
              </a:p>
              <a:p>
                <a:r>
                  <a:rPr lang="en-US" sz="2800" dirty="0"/>
                  <a:t>+ </a:t>
                </a:r>
                <a:r>
                  <a:rPr lang="en-US" sz="2800" dirty="0" err="1" smtClean="0"/>
                  <a:t>crunch_matrix</a:t>
                </a:r>
                <a:r>
                  <a:rPr lang="en-US" sz="2800" dirty="0" smtClean="0"/>
                  <a:t>;  </a:t>
                </a:r>
                <a:r>
                  <a:rPr lang="en-US" sz="2800" dirty="0" err="1" smtClean="0"/>
                  <a:t>autorewrite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with </a:t>
                </a:r>
                <a:r>
                  <a:rPr lang="en-US" sz="2800" dirty="0" err="1" smtClean="0"/>
                  <a:t>complex_db</a:t>
                </a:r>
                <a:r>
                  <a:rPr lang="en-US" sz="2800" dirty="0" smtClean="0"/>
                  <a:t>; </a:t>
                </a:r>
                <a:r>
                  <a:rPr lang="en-US" sz="2800" dirty="0" err="1" smtClean="0"/>
                  <a:t>clra</a:t>
                </a:r>
                <a:r>
                  <a:rPr lang="en-US" sz="2800" dirty="0" smtClean="0"/>
                  <a:t>.</a:t>
                </a:r>
              </a:p>
              <a:p>
                <a:r>
                  <a:rPr lang="en-US" sz="2800" dirty="0" smtClean="0"/>
                  <a:t>+ </a:t>
                </a:r>
                <a:r>
                  <a:rPr lang="en-US" sz="2800" dirty="0" err="1" smtClean="0"/>
                  <a:t>crunch_matrix</a:t>
                </a:r>
                <a:r>
                  <a:rPr lang="en-US" sz="2800" dirty="0" smtClean="0"/>
                  <a:t>;  </a:t>
                </a:r>
                <a:r>
                  <a:rPr lang="en-US" sz="2800" dirty="0" err="1"/>
                  <a:t>autorewrite</a:t>
                </a:r>
                <a:r>
                  <a:rPr lang="en-US" sz="2800" dirty="0"/>
                  <a:t> with </a:t>
                </a:r>
                <a:r>
                  <a:rPr lang="en-US" sz="2800" dirty="0" err="1" smtClean="0"/>
                  <a:t>complex_db</a:t>
                </a:r>
                <a:r>
                  <a:rPr lang="en-US" sz="2800" dirty="0" smtClean="0"/>
                  <a:t>; </a:t>
                </a:r>
                <a:r>
                  <a:rPr lang="en-US" sz="2800" dirty="0" err="1" smtClean="0"/>
                  <a:t>clra</a:t>
                </a:r>
                <a:r>
                  <a:rPr lang="en-US" sz="2800" dirty="0" smtClean="0"/>
                  <a:t>.</a:t>
                </a:r>
              </a:p>
              <a:p>
                <a:r>
                  <a:rPr lang="en-US" sz="2800" dirty="0" err="1" smtClean="0"/>
                  <a:t>Qed</a:t>
                </a:r>
                <a:r>
                  <a:rPr lang="en-US" sz="2800" dirty="0" smtClean="0"/>
                  <a:t>.</a:t>
                </a:r>
                <a:br>
                  <a:rPr lang="en-US" sz="2800" dirty="0" smtClean="0"/>
                </a:br>
                <a:endParaRPr lang="en-US" sz="28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747212"/>
                <a:ext cx="11059159" cy="4921091"/>
              </a:xfrm>
              <a:prstGeom prst="rect">
                <a:avLst/>
              </a:prstGeom>
              <a:blipFill rotWithShape="0">
                <a:blip r:embed="rId2"/>
                <a:stretch>
                  <a:fillRect l="-1158" t="-1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Cell level:</a:t>
            </a:r>
          </a:p>
          <a:p>
            <a:r>
              <a:rPr lang="en-US" dirty="0" smtClean="0"/>
              <a:t>DEUTSCH’s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0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90945"/>
            <a:ext cx="10131425" cy="1456267"/>
          </a:xfrm>
        </p:spPr>
        <p:txBody>
          <a:bodyPr/>
          <a:lstStyle/>
          <a:p>
            <a:r>
              <a:rPr lang="en-US" dirty="0" smtClean="0"/>
              <a:t>Qubits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3619" y="1747212"/>
                <a:ext cx="10131425" cy="3649133"/>
              </a:xfrm>
            </p:spPr>
            <p:txBody>
              <a:bodyPr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3619" y="1747212"/>
                <a:ext cx="10131425" cy="364913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747118" y="5576455"/>
                <a:ext cx="428194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4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sz="4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charset="0"/>
                        </a:rPr>
                        <m:t>+ </m:t>
                      </m:r>
                      <m:sSup>
                        <m:sSupPr>
                          <m:ctrlPr>
                            <a:rPr lang="en-US" sz="4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4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sz="48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4800" i="1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18" y="5576455"/>
                <a:ext cx="4281941" cy="7386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92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 flipH="1">
            <a:off x="3367450" y="3583500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Matrix Level: Unitary + Unitary </a:t>
            </a:r>
            <a:r>
              <a:rPr lang="en-US" dirty="0" err="1" smtClean="0"/>
              <a:t>Adjoint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267450" y="1985369"/>
                <a:ext cx="1080000" cy="31606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1080000" rIns="90000" bIns="126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dirty="0" smtClean="0"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450" y="1985369"/>
                <a:ext cx="1080000" cy="31606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H="1" flipV="1">
            <a:off x="3367450" y="2744066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377780" y="4409726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142730" y="1985368"/>
                <a:ext cx="1080000" cy="31606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1080000" rIns="90000" bIns="126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8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80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p>
                          <m:r>
                            <a:rPr lang="sk-SK" sz="4800" i="1" dirty="0">
                              <a:latin typeface="Cambria Math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730" y="1985368"/>
                <a:ext cx="1080000" cy="31606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stCxn id="24" idx="1"/>
          </p:cNvCxnSpPr>
          <p:nvPr/>
        </p:nvCxnSpPr>
        <p:spPr>
          <a:xfrm flipH="1">
            <a:off x="5347451" y="3565718"/>
            <a:ext cx="1795279" cy="23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347450" y="2744066"/>
            <a:ext cx="17952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357781" y="4409726"/>
            <a:ext cx="1784948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234090" y="3573340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234090" y="2733906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8244420" y="4399566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61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 flipH="1">
            <a:off x="7088256" y="1758220"/>
            <a:ext cx="568620" cy="3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7670237" y="683081"/>
                <a:ext cx="698377" cy="21282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720000" rIns="90000" bIns="90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charset="0"/>
                        </a:rPr>
                        <m:t>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237" y="683081"/>
                <a:ext cx="698377" cy="21282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/>
          <p:cNvCxnSpPr/>
          <p:nvPr/>
        </p:nvCxnSpPr>
        <p:spPr>
          <a:xfrm flipH="1" flipV="1">
            <a:off x="7088256" y="1238547"/>
            <a:ext cx="5819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094936" y="2269716"/>
            <a:ext cx="568620" cy="3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9529523" y="676668"/>
                <a:ext cx="698377" cy="214108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720000" rIns="90000" bIns="90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latin typeface="Cambria Math" charset="0"/>
                            </a:rPr>
                            <m:t>𝑈</m:t>
                          </m:r>
                        </m:e>
                        <m:sup>
                          <m:r>
                            <a:rPr lang="sk-SK" sz="3200" i="1" dirty="0">
                              <a:latin typeface="Cambria Math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523" y="676668"/>
                <a:ext cx="698377" cy="21410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>
            <a:stCxn id="24" idx="1"/>
          </p:cNvCxnSpPr>
          <p:nvPr/>
        </p:nvCxnSpPr>
        <p:spPr>
          <a:xfrm flipH="1">
            <a:off x="8368615" y="1747212"/>
            <a:ext cx="1160908" cy="144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8368613" y="1238547"/>
            <a:ext cx="11609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375294" y="2269716"/>
            <a:ext cx="1154228" cy="3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0235245" y="1751930"/>
            <a:ext cx="568620" cy="3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0235245" y="1232257"/>
            <a:ext cx="5819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0241925" y="2263427"/>
            <a:ext cx="568620" cy="34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85800" y="3129895"/>
            <a:ext cx="1071372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Lemma </a:t>
            </a:r>
            <a:r>
              <a:rPr lang="en-US" sz="2800" dirty="0" err="1" smtClean="0"/>
              <a:t>unitary_adjoint_id</a:t>
            </a:r>
            <a:r>
              <a:rPr lang="en-US" sz="2800" dirty="0" smtClean="0"/>
              <a:t> </a:t>
            </a:r>
            <a:r>
              <a:rPr lang="en-US" sz="2800" dirty="0"/>
              <a:t>: forall </a:t>
            </a:r>
            <a:r>
              <a:rPr lang="en-US" sz="2800" dirty="0" smtClean="0"/>
              <a:t>n </a:t>
            </a:r>
            <a:r>
              <a:rPr lang="en-US" sz="2800" dirty="0"/>
              <a:t>(U : Unitary </a:t>
            </a:r>
            <a:r>
              <a:rPr lang="en-US" sz="2800" dirty="0" smtClean="0"/>
              <a:t>n) </a:t>
            </a:r>
            <a:r>
              <a:rPr lang="en-US" sz="2800" dirty="0"/>
              <a:t>(</a:t>
            </a:r>
            <a:r>
              <a:rPr lang="en-US" sz="2800" dirty="0" err="1"/>
              <a:t>ρ</a:t>
            </a:r>
            <a:r>
              <a:rPr lang="en-US" sz="2800" dirty="0"/>
              <a:t> : </a:t>
            </a:r>
            <a:r>
              <a:rPr lang="en-US" sz="2800" dirty="0" smtClean="0"/>
              <a:t>Qubits n),               ⟦</a:t>
            </a:r>
            <a:r>
              <a:rPr lang="en-US" sz="2800" dirty="0" err="1" smtClean="0"/>
              <a:t>unitary_adjoint</a:t>
            </a:r>
            <a:r>
              <a:rPr lang="en-US" sz="2800" dirty="0" smtClean="0"/>
              <a:t> </a:t>
            </a:r>
            <a:r>
              <a:rPr lang="en-US" sz="2800" dirty="0"/>
              <a:t>U⟧ </a:t>
            </a:r>
            <a:r>
              <a:rPr lang="en-US" sz="2800" dirty="0" err="1"/>
              <a:t>ρ</a:t>
            </a:r>
            <a:r>
              <a:rPr lang="en-US" sz="2800" dirty="0"/>
              <a:t> = </a:t>
            </a:r>
            <a:r>
              <a:rPr lang="en-US" sz="2800" dirty="0" smtClean="0"/>
              <a:t>⟦id n⟧ </a:t>
            </a:r>
            <a:r>
              <a:rPr lang="en-US" sz="2800" dirty="0" err="1" smtClean="0"/>
              <a:t>ρ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Proof. </a:t>
            </a:r>
          </a:p>
          <a:p>
            <a:r>
              <a:rPr lang="en-US" sz="2800" dirty="0" smtClean="0"/>
              <a:t>intros.  </a:t>
            </a:r>
            <a:r>
              <a:rPr lang="en-US" sz="2800" dirty="0" err="1" smtClean="0"/>
              <a:t>autounfold</a:t>
            </a:r>
            <a:r>
              <a:rPr lang="en-US" sz="2800" dirty="0" smtClean="0"/>
              <a:t> </a:t>
            </a:r>
            <a:r>
              <a:rPr lang="en-US" sz="2800" dirty="0"/>
              <a:t>with </a:t>
            </a:r>
            <a:r>
              <a:rPr lang="en-US" sz="2800" dirty="0" err="1"/>
              <a:t>denotation_db</a:t>
            </a:r>
            <a:r>
              <a:rPr lang="en-US" sz="2800" dirty="0"/>
              <a:t>.  </a:t>
            </a:r>
            <a:r>
              <a:rPr lang="en-US" sz="2800" dirty="0" err="1" smtClean="0"/>
              <a:t>aurewrite</a:t>
            </a:r>
            <a:r>
              <a:rPr lang="en-US" sz="2800" dirty="0" smtClean="0"/>
              <a:t> with </a:t>
            </a:r>
            <a:r>
              <a:rPr lang="en-US" sz="2800" dirty="0" err="1" smtClean="0"/>
              <a:t>matrix_db</a:t>
            </a:r>
            <a:r>
              <a:rPr lang="en-US" sz="2800" dirty="0" smtClean="0"/>
              <a:t>. </a:t>
            </a:r>
          </a:p>
          <a:p>
            <a:r>
              <a:rPr lang="en-US" sz="2800" dirty="0" smtClean="0"/>
              <a:t>rewrite </a:t>
            </a:r>
            <a:r>
              <a:rPr lang="en-US" sz="2800" dirty="0" err="1" smtClean="0"/>
              <a:t>unitary_inv_r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reflexivity.</a:t>
            </a:r>
          </a:p>
          <a:p>
            <a:r>
              <a:rPr lang="en-US" sz="2800" dirty="0" err="1" smtClean="0"/>
              <a:t>Qed</a:t>
            </a:r>
            <a:r>
              <a:rPr lang="en-US" sz="2800" dirty="0" smtClean="0"/>
              <a:t>.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Matrix Level: </a:t>
            </a:r>
            <a:br>
              <a:rPr lang="en-US" dirty="0" smtClean="0"/>
            </a:br>
            <a:r>
              <a:rPr lang="en-US" dirty="0" smtClean="0"/>
              <a:t>Unitary + Unitary </a:t>
            </a:r>
            <a:r>
              <a:rPr lang="en-US" dirty="0" err="1" smtClean="0"/>
              <a:t>Adjoint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Circuit Level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2113280" y="2829213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7039017" y="2412767"/>
            <a:ext cx="1087120" cy="965997"/>
            <a:chOff x="7203440" y="880694"/>
            <a:chExt cx="1087120" cy="965997"/>
          </a:xfrm>
        </p:grpSpPr>
        <p:sp>
          <p:nvSpPr>
            <p:cNvPr id="18" name="TextBox 17"/>
            <p:cNvSpPr txBox="1"/>
            <p:nvPr/>
          </p:nvSpPr>
          <p:spPr>
            <a:xfrm>
              <a:off x="7203440" y="880694"/>
              <a:ext cx="1087120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/>
            </a:p>
          </p:txBody>
        </p:sp>
        <p:sp>
          <p:nvSpPr>
            <p:cNvPr id="19" name="Block Arc 18"/>
            <p:cNvSpPr>
              <a:spLocks/>
            </p:cNvSpPr>
            <p:nvPr/>
          </p:nvSpPr>
          <p:spPr>
            <a:xfrm>
              <a:off x="7335420" y="1219200"/>
              <a:ext cx="823160" cy="627491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7747000" y="1062703"/>
              <a:ext cx="271780" cy="4651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434080" y="2390987"/>
                <a:ext cx="873760" cy="83099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4800" i="1" dirty="0" smtClean="0">
                          <a:latin typeface="Cambria Math" charset="0"/>
                        </a:rPr>
                        <m:t>𝑍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080" y="2390987"/>
                <a:ext cx="873760" cy="8309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H="1">
            <a:off x="4307842" y="2829600"/>
            <a:ext cx="89728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0" y="2394997"/>
                <a:ext cx="1470343" cy="7017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9" y="4136378"/>
                <a:ext cx="1470343" cy="7017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stCxn id="57" idx="1"/>
            <a:endCxn id="41" idx="3"/>
          </p:cNvCxnSpPr>
          <p:nvPr/>
        </p:nvCxnSpPr>
        <p:spPr>
          <a:xfrm flipH="1" flipV="1">
            <a:off x="4307840" y="4527483"/>
            <a:ext cx="2812557" cy="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113280" y="4527481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34080" y="4111984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X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213205" y="2422242"/>
                <a:ext cx="873760" cy="85010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48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4800" b="0" i="1" dirty="0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sz="4800" b="0" i="1" dirty="0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r>
                            <a:rPr lang="sk-SK" sz="4800" i="1" dirty="0">
                              <a:latin typeface="Cambria Math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205" y="2422242"/>
                <a:ext cx="873760" cy="8501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 flipH="1" flipV="1">
            <a:off x="6086965" y="2829600"/>
            <a:ext cx="92466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261360" y="2829600"/>
            <a:ext cx="12293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5067310" y="2829600"/>
            <a:ext cx="1019655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152517" y="2829213"/>
            <a:ext cx="24588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845469" y="4136377"/>
                <a:ext cx="1470343" cy="701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69" y="4136377"/>
                <a:ext cx="1470343" cy="7017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 flipH="1" flipV="1">
            <a:off x="3261360" y="4528800"/>
            <a:ext cx="1320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8964842" y="2730953"/>
            <a:ext cx="270000" cy="27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919842" y="4366713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9099842" y="3000953"/>
            <a:ext cx="0" cy="1725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120397" y="4112383"/>
            <a:ext cx="873760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58" name="Straight Connector 57"/>
          <p:cNvCxnSpPr>
            <a:endCxn id="57" idx="3"/>
          </p:cNvCxnSpPr>
          <p:nvPr/>
        </p:nvCxnSpPr>
        <p:spPr>
          <a:xfrm flipH="1" flipV="1">
            <a:off x="7994157" y="4527882"/>
            <a:ext cx="2538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2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024 0.01412 " pathEditMode="relative" ptsTypes="AA">
                                      <p:cBhvr>
                                        <p:cTn id="8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9" grpId="0"/>
      <p:bldP spid="30" grpId="0"/>
      <p:bldP spid="41" grpId="0" animBg="1"/>
      <p:bldP spid="46" grpId="0" animBg="1"/>
      <p:bldP spid="46" grpId="1" animBg="1"/>
      <p:bldP spid="51" grpId="0"/>
      <p:bldP spid="54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Complex Number Arithmetic in Coq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Efficient Matrix Algebra for Large Matrices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Equational Reasoning on Circuits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Oracles </a:t>
            </a:r>
            <a:r>
              <a:rPr lang="mr-IN" sz="3200" dirty="0" smtClean="0"/>
              <a:t>–</a:t>
            </a:r>
            <a:r>
              <a:rPr lang="en-US" sz="3200" dirty="0" smtClean="0"/>
              <a:t> quantum circuits from classical functions </a:t>
            </a:r>
          </a:p>
          <a:p>
            <a:r>
              <a:rPr lang="en-US" sz="3200" dirty="0" smtClean="0"/>
              <a:t>Verified Compilation </a:t>
            </a:r>
            <a:r>
              <a:rPr lang="mr-IN" sz="3200" dirty="0" smtClean="0"/>
              <a:t>–</a:t>
            </a:r>
            <a:r>
              <a:rPr lang="en-US" sz="3200" dirty="0" smtClean="0"/>
              <a:t> including </a:t>
            </a:r>
            <a:r>
              <a:rPr lang="en-US" sz="3200" dirty="0" err="1" smtClean="0"/>
              <a:t>ancilla</a:t>
            </a:r>
            <a:r>
              <a:rPr lang="en-US" sz="3200" dirty="0" smtClean="0"/>
              <a:t> management</a:t>
            </a:r>
          </a:p>
          <a:p>
            <a:r>
              <a:rPr lang="en-US" sz="3200" dirty="0" smtClean="0"/>
              <a:t>End-to-end verification </a:t>
            </a:r>
            <a:r>
              <a:rPr lang="mr-IN" sz="3200" dirty="0" smtClean="0"/>
              <a:t>–</a:t>
            </a:r>
            <a:r>
              <a:rPr lang="en-US" sz="3200" dirty="0" smtClean="0"/>
              <a:t> from circuits to matrices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 defTabSz="914400">
              <a:spcAft>
                <a:spcPts val="0"/>
              </a:spcAft>
              <a:buClrTx/>
              <a:buSzTx/>
              <a:buNone/>
            </a:pP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jpaykin</a:t>
            </a:r>
            <a:r>
              <a:rPr lang="en-US" sz="3200" dirty="0"/>
              <a:t>/QWIRE</a:t>
            </a:r>
            <a:endParaRPr lang="en-US" sz="3200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Available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90945"/>
            <a:ext cx="10131425" cy="1456267"/>
          </a:xfrm>
        </p:spPr>
        <p:txBody>
          <a:bodyPr/>
          <a:lstStyle/>
          <a:p>
            <a:r>
              <a:rPr lang="en-US" dirty="0" smtClean="0"/>
              <a:t>Qubits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103120" y="2976880"/>
                <a:ext cx="105516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2976880"/>
                <a:ext cx="1055161" cy="1477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00800" y="2976880"/>
                <a:ext cx="106157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𝛽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976880"/>
                <a:ext cx="1061573" cy="1477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355802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802" y="2168413"/>
                <a:ext cx="2176942" cy="28067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90945"/>
            <a:ext cx="10131425" cy="1456267"/>
          </a:xfrm>
        </p:spPr>
        <p:txBody>
          <a:bodyPr/>
          <a:lstStyle/>
          <a:p>
            <a:r>
              <a:rPr lang="en-US" dirty="0" smtClean="0"/>
              <a:t>Qubits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103120" y="2976880"/>
                <a:ext cx="96019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20" y="2976880"/>
                <a:ext cx="960198" cy="1477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400800" y="2976880"/>
                <a:ext cx="96019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976880"/>
                <a:ext cx="960198" cy="14773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355802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802" y="2168413"/>
                <a:ext cx="2176942" cy="28067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31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2799 0 " pathEditMode="relative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56187" y="2156868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187" y="2156868"/>
                <a:ext cx="2176942" cy="28067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40078" y="2156868"/>
                <a:ext cx="3116109" cy="292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0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40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40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b="0" i="1" smtClean="0"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40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4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i="1"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4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4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i="1"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4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40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4000" i="1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sz="4000" i="1"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4000" i="1">
                                            <a:latin typeface="Cambria Math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4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78" y="2156868"/>
                <a:ext cx="3116109" cy="29222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439829" y="2206112"/>
                <a:ext cx="1788117" cy="287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48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b="0" i="1" smtClean="0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29" y="2206112"/>
                <a:ext cx="1788117" cy="2872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361125" y="3052401"/>
                <a:ext cx="82234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mr-IN" sz="66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125" y="3052401"/>
                <a:ext cx="822341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Unitaries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90945"/>
            <a:ext cx="10131425" cy="1456267"/>
          </a:xfrm>
        </p:spPr>
        <p:txBody>
          <a:bodyPr/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493617" y="2045911"/>
                <a:ext cx="1768689" cy="305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9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6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617" y="2045911"/>
                <a:ext cx="1768689" cy="30517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245411" y="2045910"/>
                <a:ext cx="1768689" cy="30517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6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96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9600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411" y="2045910"/>
                <a:ext cx="1768689" cy="30517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754" y="2976880"/>
                <a:ext cx="1199046" cy="14773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47" y="2168413"/>
                <a:ext cx="2176942" cy="28067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014100" y="2168413"/>
                <a:ext cx="2176942" cy="2806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96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9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sz="9600" b="0" i="1" smtClean="0">
                                  <a:latin typeface="Cambria Math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100" y="2168413"/>
                <a:ext cx="2176942" cy="28067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89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063708" y="2431627"/>
                <a:ext cx="4737387" cy="169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8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type m:val="lin"/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f>
                                <m:fPr>
                                  <m:type m:val="lin"/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⊗</m:t>
                      </m:r>
                      <m:d>
                        <m:dPr>
                          <m:ctrlPr>
                            <a:rPr lang="mr-IN" sz="48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4800" i="1">
                                  <a:latin typeface="Cambria Math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  <m:r>
                        <a:rPr lang="en-US" sz="4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4800" b="0" i="1" dirty="0" smtClean="0">
                  <a:latin typeface="Cambria Math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08" y="2431627"/>
                <a:ext cx="4737387" cy="16914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Multiple 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942339" y="1794689"/>
                <a:ext cx="2888163" cy="29652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mr-IN" sz="4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mr-IN" sz="48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f>
                                <m:f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mr-IN" sz="4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mr-IN" sz="48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339" y="1794689"/>
                <a:ext cx="2888163" cy="29652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058877" y="1794689"/>
                <a:ext cx="2655086" cy="2994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num>
                            <m:den>
                              <m:eqArr>
                                <m:eqArr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4800" i="1">
                                              <a:latin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4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877" y="1794689"/>
                <a:ext cx="2655086" cy="29946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25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509570" y="2512907"/>
                <a:ext cx="1704056" cy="2374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660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66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6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sz="6600" i="1"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i="1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en-US" sz="6600" dirty="0" smtClean="0"/>
                  <a:t> </a:t>
                </a:r>
                <a:endParaRPr lang="en-US" sz="6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570" y="2512907"/>
                <a:ext cx="1704056" cy="23744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019236" y="2512905"/>
                <a:ext cx="1704056" cy="2374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6600" i="1" smtClean="0">
                            <a:solidFill>
                              <a:prstClr val="white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sz="66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6600" i="1">
                                <a:solidFill>
                                  <a:prstClr val="white"/>
                                </a:solidFill>
                                <a:latin typeface="Cambria Math" charset="0"/>
                              </a:rPr>
                              <m:t>0</m:t>
                            </m:r>
                          </m:num>
                          <m:den>
                            <m:eqArr>
                              <m:eqArrPr>
                                <m:ctrlP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sz="6600" i="1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6600" b="0" i="1" smtClean="0">
                                    <a:solidFill>
                                      <a:prstClr val="white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eqArr>
                          </m:den>
                        </m:f>
                      </m:e>
                    </m:d>
                  </m:oMath>
                </a14:m>
                <a:r>
                  <a:rPr lang="en-US" sz="6600" dirty="0">
                    <a:solidFill>
                      <a:prstClr val="white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6" y="2512905"/>
                <a:ext cx="1704056" cy="23744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Multiple 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2605283" y="2891055"/>
                <a:ext cx="1069845" cy="1618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83" y="2891055"/>
                <a:ext cx="1069845" cy="16181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117913" y="2891052"/>
                <a:ext cx="1069845" cy="16181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prstClr val="white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solidFill>
                                    <a:prstClr val="white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13" y="2891052"/>
                <a:ext cx="1069845" cy="161813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51956" y="3330787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956" y="3330787"/>
                <a:ext cx="599523" cy="738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11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354094" y="2232259"/>
                <a:ext cx="4515210" cy="2661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mr-IN" sz="480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sz="480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48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48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48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sz="480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4800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4800" dirty="0" smtClean="0"/>
                  <a:t>  </a:t>
                </a:r>
                <a:endParaRPr lang="en-US" sz="4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094" y="2232259"/>
                <a:ext cx="4515210" cy="26618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336814" y="2065867"/>
                <a:ext cx="2655086" cy="29946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i="1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num>
                            <m:den>
                              <m:eqArr>
                                <m:eqArr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4800" i="1">
                                              <a:latin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4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  <m:e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814" y="2065867"/>
                <a:ext cx="2655086" cy="29946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923294" y="2065867"/>
                <a:ext cx="2655086" cy="30936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mr-IN" sz="480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mr-IN" sz="4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type m:val="lin"/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num>
                            <m:den>
                              <m:eqArr>
                                <m:eqArrPr>
                                  <m:ctrlPr>
                                    <a:rPr lang="en-US" sz="4800" i="1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48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48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lin"/>
                                      <m:ctrlPr>
                                        <a:rPr lang="en-US" sz="48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48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4800" i="1">
                                              <a:latin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48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294" y="2065867"/>
                <a:ext cx="2655086" cy="309366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157835" y="3193836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835" y="3193836"/>
                <a:ext cx="599523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Multiple Qubits</a:t>
            </a:r>
          </a:p>
        </p:txBody>
      </p:sp>
    </p:spTree>
    <p:extLst>
      <p:ext uri="{BB962C8B-B14F-4D97-AF65-F5344CB8AC3E}">
        <p14:creationId xmlns:p14="http://schemas.microsoft.com/office/powerpoint/2010/main" val="100520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2231</TotalTime>
  <Words>818</Words>
  <Application>Microsoft Macintosh PowerPoint</Application>
  <PresentationFormat>Widescreen</PresentationFormat>
  <Paragraphs>155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Cambria Math</vt:lpstr>
      <vt:lpstr>Lucida Console</vt:lpstr>
      <vt:lpstr>Mangal</vt:lpstr>
      <vt:lpstr>Arial</vt:lpstr>
      <vt:lpstr>Celestial</vt:lpstr>
      <vt:lpstr>Formally Verifying Your Quantum Programs</vt:lpstr>
      <vt:lpstr>Qubits</vt:lpstr>
      <vt:lpstr>Qubits</vt:lpstr>
      <vt:lpstr>Qubits</vt:lpstr>
      <vt:lpstr>PowerPoint Presentation</vt:lpstr>
      <vt:lpstr>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Formally Verifying Your Quantum Programs</dc:title>
  <dc:creator>rxtreme@gmail.com</dc:creator>
  <cp:lastModifiedBy>rxtreme@gmail.com</cp:lastModifiedBy>
  <cp:revision>44</cp:revision>
  <dcterms:created xsi:type="dcterms:W3CDTF">2017-11-19T02:41:03Z</dcterms:created>
  <dcterms:modified xsi:type="dcterms:W3CDTF">2017-11-20T15:52:06Z</dcterms:modified>
</cp:coreProperties>
</file>